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58" r:id="rId5"/>
    <p:sldId id="259" r:id="rId6"/>
    <p:sldId id="261" r:id="rId7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KE%20TOAN%20-%20THUY\ISO\ISO%202019\DANH%20GIA%2006%202019\M4\K&#7870;%20HO&#7840;CH%20TAI%20CHINH%202017-2021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KE%20TOAN%20-%20THUY\ISO\ISO%202019\DANH%20GIA%2006%202019\M4\K&#7870;%20HO&#7840;CH%20TAI%20CHINH%202017-2021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KE%20TOAN%20-%20THUY\ISO\ISO%202019\DANH%20GIA%2006%202019\M4\K&#7870;%20HO&#7840;CH%20TAI%20CHINH%202017-2021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KE%20TOAN%20-%20THUY\ISO\ISO%202019\DANH%20GIA%2006%202019\M4\K&#7870;%20HO&#7840;CH%20TAI%20CHINH%202017-202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cat>
            <c:strRef>
              <c:f>'KE HOACH TAI CHINH'!$C$6:$G$6</c:f>
              <c:strCache>
                <c:ptCount val="5"/>
                <c:pt idx="0">
                  <c:v>Năm 2017</c:v>
                </c:pt>
                <c:pt idx="1">
                  <c:v>Năm 2018</c:v>
                </c:pt>
                <c:pt idx="2">
                  <c:v>Năm 2019</c:v>
                </c:pt>
                <c:pt idx="3">
                  <c:v>Năm 2020</c:v>
                </c:pt>
                <c:pt idx="4">
                  <c:v>Năm 2021</c:v>
                </c:pt>
              </c:strCache>
            </c:strRef>
          </c:cat>
          <c:val>
            <c:numRef>
              <c:f>'KE HOACH TAI CHINH'!$C$7:$G$7</c:f>
              <c:numCache>
                <c:formatCode>_(* #,##0_);_(* \(#,##0\);_(* "-"??_);_(@_)</c:formatCode>
                <c:ptCount val="5"/>
                <c:pt idx="0">
                  <c:v>115678.15225</c:v>
                </c:pt>
                <c:pt idx="1">
                  <c:v>140530.63750000001</c:v>
                </c:pt>
                <c:pt idx="2">
                  <c:v>172804.44700000001</c:v>
                </c:pt>
                <c:pt idx="3">
                  <c:v>207262.56799999997</c:v>
                </c:pt>
                <c:pt idx="4">
                  <c:v>227270.48769999997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625216"/>
        <c:axId val="101877248"/>
        <c:axId val="0"/>
      </c:bar3DChart>
      <c:catAx>
        <c:axId val="101625216"/>
        <c:scaling>
          <c:orientation val="minMax"/>
        </c:scaling>
        <c:delete val="0"/>
        <c:axPos val="b"/>
        <c:majorTickMark val="out"/>
        <c:minorTickMark val="none"/>
        <c:tickLblPos val="nextTo"/>
        <c:crossAx val="101877248"/>
        <c:crosses val="autoZero"/>
        <c:auto val="1"/>
        <c:lblAlgn val="ctr"/>
        <c:lblOffset val="100"/>
        <c:noMultiLvlLbl val="0"/>
      </c:catAx>
      <c:valAx>
        <c:axId val="101877248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1016252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2558336"/>
        <c:axId val="102680832"/>
        <c:axId val="0"/>
      </c:bar3DChart>
      <c:catAx>
        <c:axId val="102558336"/>
        <c:scaling>
          <c:orientation val="minMax"/>
        </c:scaling>
        <c:delete val="0"/>
        <c:axPos val="b"/>
        <c:majorTickMark val="out"/>
        <c:minorTickMark val="none"/>
        <c:tickLblPos val="nextTo"/>
        <c:crossAx val="102680832"/>
        <c:crosses val="autoZero"/>
        <c:auto val="1"/>
        <c:lblAlgn val="ctr"/>
        <c:lblOffset val="100"/>
        <c:noMultiLvlLbl val="0"/>
      </c:catAx>
      <c:valAx>
        <c:axId val="102680832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1025583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cat>
            <c:strRef>
              <c:f>'KE HOACH TAI CHINH'!$C$26:$G$26</c:f>
              <c:strCache>
                <c:ptCount val="5"/>
                <c:pt idx="0">
                  <c:v>Năm 2017</c:v>
                </c:pt>
                <c:pt idx="1">
                  <c:v>Năm 2018</c:v>
                </c:pt>
                <c:pt idx="2">
                  <c:v>Năm 2019</c:v>
                </c:pt>
                <c:pt idx="3">
                  <c:v>Năm 2020</c:v>
                </c:pt>
                <c:pt idx="4">
                  <c:v>Năm 2021</c:v>
                </c:pt>
              </c:strCache>
            </c:strRef>
          </c:cat>
          <c:val>
            <c:numRef>
              <c:f>'KE HOACH TAI CHINH'!$C$27:$G$27</c:f>
              <c:numCache>
                <c:formatCode>_(* #,##0_);_(* \(#,##0\);_(* "-"??_);_(@_)</c:formatCode>
                <c:ptCount val="5"/>
                <c:pt idx="0">
                  <c:v>109382.398</c:v>
                </c:pt>
                <c:pt idx="1">
                  <c:v>128135.66800000001</c:v>
                </c:pt>
                <c:pt idx="2">
                  <c:v>153859.234</c:v>
                </c:pt>
                <c:pt idx="3">
                  <c:v>179163.212</c:v>
                </c:pt>
                <c:pt idx="4">
                  <c:v>195061.37791000001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9237760"/>
        <c:axId val="109572096"/>
        <c:axId val="0"/>
      </c:bar3DChart>
      <c:catAx>
        <c:axId val="109237760"/>
        <c:scaling>
          <c:orientation val="minMax"/>
        </c:scaling>
        <c:delete val="0"/>
        <c:axPos val="b"/>
        <c:majorTickMark val="out"/>
        <c:minorTickMark val="none"/>
        <c:tickLblPos val="nextTo"/>
        <c:crossAx val="109572096"/>
        <c:crosses val="autoZero"/>
        <c:auto val="1"/>
        <c:lblAlgn val="ctr"/>
        <c:lblOffset val="100"/>
        <c:noMultiLvlLbl val="0"/>
      </c:catAx>
      <c:valAx>
        <c:axId val="109572096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1092377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cat>
            <c:strRef>
              <c:f>'KE HOACH TAI CHINH'!$C$28:$G$28</c:f>
              <c:strCache>
                <c:ptCount val="5"/>
                <c:pt idx="0">
                  <c:v>Năm 2017</c:v>
                </c:pt>
                <c:pt idx="1">
                  <c:v>Năm 2018</c:v>
                </c:pt>
                <c:pt idx="2">
                  <c:v>Năm 2019</c:v>
                </c:pt>
                <c:pt idx="3">
                  <c:v>Năm 2020</c:v>
                </c:pt>
                <c:pt idx="4">
                  <c:v>Năm 2021</c:v>
                </c:pt>
              </c:strCache>
            </c:strRef>
          </c:cat>
          <c:val>
            <c:numRef>
              <c:f>'KE HOACH TAI CHINH'!$C$29:$G$29</c:f>
              <c:numCache>
                <c:formatCode>_(* #,##0_);_(* \(#,##0\);_(* "-"??_);_(@_)</c:formatCode>
                <c:ptCount val="5"/>
                <c:pt idx="0">
                  <c:v>6295.7542499999981</c:v>
                </c:pt>
                <c:pt idx="1">
                  <c:v>12394.969500000007</c:v>
                </c:pt>
                <c:pt idx="2">
                  <c:v>18945.213000000018</c:v>
                </c:pt>
                <c:pt idx="3">
                  <c:v>28099.355999999971</c:v>
                </c:pt>
                <c:pt idx="4">
                  <c:v>32209.109789999959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9575168"/>
        <c:axId val="109757568"/>
        <c:axId val="0"/>
      </c:bar3DChart>
      <c:catAx>
        <c:axId val="109575168"/>
        <c:scaling>
          <c:orientation val="minMax"/>
        </c:scaling>
        <c:delete val="0"/>
        <c:axPos val="b"/>
        <c:majorTickMark val="out"/>
        <c:minorTickMark val="none"/>
        <c:tickLblPos val="nextTo"/>
        <c:crossAx val="109757568"/>
        <c:crosses val="autoZero"/>
        <c:auto val="1"/>
        <c:lblAlgn val="ctr"/>
        <c:lblOffset val="100"/>
        <c:noMultiLvlLbl val="0"/>
      </c:catAx>
      <c:valAx>
        <c:axId val="109757568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crossAx val="1095751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547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206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77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7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77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91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97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312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11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07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98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E5BA4-5808-4955-ABD1-D88E0ADD05D7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78C63-E9D4-49AB-9E48-22CAB37E4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12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295400"/>
            <a:ext cx="7772400" cy="3733800"/>
          </a:xfrm>
        </p:spPr>
        <p:txBody>
          <a:bodyPr>
            <a:normAutofit/>
          </a:bodyPr>
          <a:lstStyle/>
          <a:p>
            <a: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TỪ NĂM 2016-2020</a:t>
            </a:r>
            <a:b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9144000" cy="6477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66800" y="2812379"/>
            <a:ext cx="685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KẾ HOẠCH TÀI CHÍNH</a:t>
            </a:r>
          </a:p>
          <a:p>
            <a:pPr algn="ctr"/>
            <a:r>
              <a:rPr lang="en-US" sz="48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TỪ NĂM </a:t>
            </a:r>
            <a:r>
              <a:rPr lang="en-US" sz="48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2017-2021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457200"/>
            <a:ext cx="701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TRƯỜNG CAO ĐẲNG LÝ TỰ TRỌNG THÀNH PHỐ HỒ CHÍ MINH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520647"/>
            <a:ext cx="5334000" cy="80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50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654" y="104745"/>
            <a:ext cx="8686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DỰ TOÁN SỐ LƯỢNG SINH VIÊN TỪ NĂM </a:t>
            </a:r>
            <a:r>
              <a:rPr lang="vi-VN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vi-VN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03174"/>
              </p:ext>
            </p:extLst>
          </p:nvPr>
        </p:nvGraphicFramePr>
        <p:xfrm>
          <a:off x="243953" y="1066800"/>
          <a:ext cx="8458202" cy="404521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828800"/>
                <a:gridCol w="1295400"/>
                <a:gridCol w="1295400"/>
                <a:gridCol w="1371600"/>
                <a:gridCol w="1273178"/>
                <a:gridCol w="1393824"/>
              </a:tblGrid>
              <a:tr h="879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Năm 2017</a:t>
                      </a:r>
                      <a:endParaRPr lang="vi-VN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Năm 2018 </a:t>
                      </a:r>
                      <a:endParaRPr lang="vi-VN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2019 </a:t>
                      </a:r>
                      <a:endParaRPr lang="vi-VN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2020 </a:t>
                      </a:r>
                      <a:endParaRPr lang="vi-VN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</a:t>
                      </a:r>
                      <a:r>
                        <a:rPr lang="vi-VN" sz="25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25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vi-VN" sz="25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83594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 Hệ Cao đẳng</a:t>
                      </a:r>
                      <a:endParaRPr lang="vi-VN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6.610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8.541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10.141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11.766 </a:t>
                      </a:r>
                      <a:endParaRPr lang="en-US" sz="25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</a:t>
                      </a:r>
                      <a:r>
                        <a:rPr lang="en-US" sz="25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13.531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83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 Hệ Trung cấp</a:t>
                      </a:r>
                      <a:endParaRPr lang="en-US" sz="2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2.375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3.289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4.359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5.797 </a:t>
                      </a:r>
                      <a:endParaRPr lang="en-US" sz="2500" b="0" i="0" u="none" strike="noStrike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</a:t>
                      </a:r>
                      <a:r>
                        <a:rPr lang="en-US" sz="25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6.667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8359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</a:t>
                      </a:r>
                      <a:r>
                        <a:rPr lang="en-US" sz="2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Trung</a:t>
                      </a:r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en-US" sz="2500" u="none" strike="noStrike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phổ</a:t>
                      </a:r>
                      <a:r>
                        <a:rPr lang="en-US" sz="25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u="none" strike="noStrike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236 </a:t>
                      </a:r>
                      <a:endParaRPr lang="en-US" sz="25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796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5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Tổng</a:t>
                      </a:r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cộng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9.221 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11.830 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14.500 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17.563 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</a:t>
                      </a:r>
                      <a:r>
                        <a:rPr lang="en-US" sz="25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20.197</a:t>
                      </a:r>
                      <a:endParaRPr lang="en-US" sz="2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87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81000"/>
            <a:ext cx="8839200" cy="6324600"/>
          </a:xfrm>
        </p:spPr>
        <p:txBody>
          <a:bodyPr>
            <a:normAutofit/>
          </a:bodyPr>
          <a:lstStyle/>
          <a:p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433141"/>
              </p:ext>
            </p:extLst>
          </p:nvPr>
        </p:nvGraphicFramePr>
        <p:xfrm>
          <a:off x="228599" y="838200"/>
          <a:ext cx="8458201" cy="54372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7783"/>
                <a:gridCol w="2566125"/>
                <a:gridCol w="1078319"/>
                <a:gridCol w="1132915"/>
                <a:gridCol w="1073769"/>
                <a:gridCol w="1078319"/>
                <a:gridCol w="1000971"/>
              </a:tblGrid>
              <a:tr h="3040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STT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Năm 2017 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500" b="1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Năm 2018 </a:t>
                      </a:r>
                      <a:endParaRPr lang="vi-VN" sz="15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2019 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2020 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Năm </a:t>
                      </a:r>
                      <a:r>
                        <a:rPr lang="vi-VN" sz="15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5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vi-VN" sz="15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TỔNG SỐ THU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115.678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140.531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172.804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207.263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227.270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ngân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sách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53.252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60.178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72.206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75.816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75.816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phí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53.674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77.350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97.036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125.627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144.471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8.752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3.003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3.563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5.819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6.983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3325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vi-VN" sz="15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THƯỜNG XUYÊN NGÂN SÁCH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53.252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60.178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72.206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75.816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81.352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39.713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40.617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48.717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51.153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54.222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chuyên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môn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8.712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12.784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14.585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15.315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16.846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mua sắm sửa chữa</a:t>
                      </a:r>
                      <a:endParaRPr lang="it-IT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4.596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6.407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8.460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8.883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9.771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khoản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chi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231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370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444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466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512 </a:t>
                      </a: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NGUỒN HỌC PHÍ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48.254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64.955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78.090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99.183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109.101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10.286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14.674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24.555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41.175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45.293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chuyên</a:t>
                      </a:r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500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môn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5.949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6.830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8.758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10.171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11.188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mua sắm sửa chữa</a:t>
                      </a:r>
                      <a:endParaRPr lang="it-IT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7.051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8.611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9.256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9.909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10.900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 khoản chi khác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24.967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34.840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35.521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37.928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41.720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NGUỒN KHÁC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7.877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3.003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3.563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4.164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4.609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thanh toán cá nhân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5.266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1.798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2.199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2.388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2.627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nghiệp vụ chuyên môn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1.810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225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294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514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591 </a:t>
                      </a: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mua sắm sửa chữa</a:t>
                      </a:r>
                      <a:endParaRPr lang="it-IT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  15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 25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 36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45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52 </a:t>
                      </a: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 khoản chi khác</a:t>
                      </a:r>
                      <a:endParaRPr lang="en-US" sz="15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 786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  954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1.034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1.218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1,339 </a:t>
                      </a:r>
                    </a:p>
                  </a:txBody>
                  <a:tcPr marL="0" marR="0" marT="0" marB="0" anchor="b"/>
                </a:tc>
              </a:tr>
              <a:tr h="22170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 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TỔNG SỐ CHI</a:t>
                      </a:r>
                      <a:endParaRPr lang="en-US" sz="15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109.382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128.136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153.859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179.163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195.061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  <a:tr h="3325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vi-VN" sz="15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THẶNG DƯ (THÂM HỤT)  </a:t>
                      </a:r>
                      <a:endParaRPr lang="vi-VN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   6.296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12.395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 18.945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   28.099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32.209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9654" y="104745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 KẾ HOẠCH TÀI CHÍNH TỪ NĂM </a:t>
            </a:r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2017-2021</a:t>
            </a:r>
            <a:endParaRPr lang="en-US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9000" y="504855"/>
            <a:ext cx="157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ĐVT: </a:t>
            </a:r>
            <a:r>
              <a:rPr lang="en-US" sz="1200" b="1" dirty="0" err="1" smtClean="0">
                <a:latin typeface="Times New Roman" pitchFamily="18" charset="0"/>
                <a:cs typeface="Times New Roman" pitchFamily="18" charset="0"/>
              </a:rPr>
              <a:t>Triệu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="1" dirty="0" err="1" smtClean="0">
                <a:latin typeface="Times New Roman" pitchFamily="18" charset="0"/>
                <a:cs typeface="Times New Roman" pitchFamily="18" charset="0"/>
              </a:rPr>
              <a:t>đồng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1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0903280"/>
              </p:ext>
            </p:extLst>
          </p:nvPr>
        </p:nvGraphicFramePr>
        <p:xfrm>
          <a:off x="685800" y="1447800"/>
          <a:ext cx="7391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95399" y="457200"/>
            <a:ext cx="7239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BIỂU ĐỒ TỔNG NGUỒN THU TỪ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 2017-2021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75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0898323"/>
              </p:ext>
            </p:extLst>
          </p:nvPr>
        </p:nvGraphicFramePr>
        <p:xfrm>
          <a:off x="762000" y="1295400"/>
          <a:ext cx="7543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62000" y="381000"/>
            <a:ext cx="7696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BIỂU ĐỒ TỔNG NGUỒN CHI TỪ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 2017-2021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2811398"/>
              </p:ext>
            </p:extLst>
          </p:nvPr>
        </p:nvGraphicFramePr>
        <p:xfrm>
          <a:off x="609600" y="1335107"/>
          <a:ext cx="8001000" cy="43798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284698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674256"/>
              </p:ext>
            </p:extLst>
          </p:nvPr>
        </p:nvGraphicFramePr>
        <p:xfrm>
          <a:off x="838200" y="1295400"/>
          <a:ext cx="75438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295400" y="304800"/>
            <a:ext cx="7391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BIỂU ĐỒ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THẶNG D</a:t>
            </a:r>
            <a:r>
              <a:rPr lang="vi-V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 THÂM HỤT TỪ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 2017-2021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4803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473</Words>
  <Application>Microsoft Office PowerPoint</Application>
  <PresentationFormat>On-screen Show (4:3)</PresentationFormat>
  <Paragraphs>195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TỪ NĂM 2016-2020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ROADMAPS: Business Plan  5 years : 2016-2020</dc:title>
  <dc:creator>user</dc:creator>
  <cp:lastModifiedBy>Thuy</cp:lastModifiedBy>
  <cp:revision>24</cp:revision>
  <cp:lastPrinted>2018-10-12T01:48:22Z</cp:lastPrinted>
  <dcterms:created xsi:type="dcterms:W3CDTF">2018-10-04T06:56:57Z</dcterms:created>
  <dcterms:modified xsi:type="dcterms:W3CDTF">2019-06-21T06:38:05Z</dcterms:modified>
</cp:coreProperties>
</file>